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162" d="100"/>
          <a:sy n="162" d="100"/>
        </p:scale>
        <p:origin x="2754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5508370D-8477-B7FA-9274-F4A93B158FA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43A21825-4361-AF39-8A77-BBB4963F23F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3D652534-56F3-A49B-080C-B53D8E9D2BC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FB4A7D42-2D81-9DF3-DF52-62C299811F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E1867812-34A2-631C-F191-0C4D4EE9D0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/>
            </a:lvl1pPr>
          </a:lstStyle>
          <a:p>
            <a:endParaRPr lang="en-GB" alt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B8A920BD-62D1-C8DC-4BF9-47AB76498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E468141D-36DF-4E8D-8A6D-D34B98B284C2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36C4096-53D1-4426-E996-77D668163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D6FE0B-6F7F-44D8-A86D-5137216A0872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F9097174-D879-72AA-D97E-2E80FC66E15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2525A51-D09F-39DE-FC0B-CDF944B37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2B1D6A-E377-792F-7BB0-8EF2D00D79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CCCE62-FECA-4AFF-A82B-D660C8B88B1E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B692D80E-5A0D-6832-A6AD-7F6C038BFAF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E6D89602-64C6-ED22-83D4-815609116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3874660-D9F6-DAF7-824C-F71AE6CA11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9A02E-AFCB-4920-9C16-4A2ED6E8329A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40962" name="Rectangle 2">
            <a:extLst>
              <a:ext uri="{FF2B5EF4-FFF2-40B4-BE49-F238E27FC236}">
                <a16:creationId xmlns:a16="http://schemas.microsoft.com/office/drawing/2014/main" id="{F85E597B-9240-D569-ACD3-BB6DE394586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003BFC5C-2F1B-810B-474D-84423C4D52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3905984-8166-FBDD-E7B6-3CE4737954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C65105-A60C-4941-A328-33D516E8726F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2575F907-44F4-6D98-1045-F1C02B2D0B0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9CB329FE-99AC-C44F-4013-E17E7ECD3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B0FDCAD-89AA-1772-1EDA-534D2BF4458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CBC273-CADB-4426-9EF7-86CA048BA9BF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43010" name="Rectangle 2">
            <a:extLst>
              <a:ext uri="{FF2B5EF4-FFF2-40B4-BE49-F238E27FC236}">
                <a16:creationId xmlns:a16="http://schemas.microsoft.com/office/drawing/2014/main" id="{C5F45010-3205-AA4F-4233-FAFEEF5591B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A7B8DD3-46A9-9C5B-ACBD-7653DCEE97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A984187-B7A8-22F6-9ED6-842CDC5CE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A28109-E42F-42F0-A486-EDA93673BE94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44034" name="Rectangle 2">
            <a:extLst>
              <a:ext uri="{FF2B5EF4-FFF2-40B4-BE49-F238E27FC236}">
                <a16:creationId xmlns:a16="http://schemas.microsoft.com/office/drawing/2014/main" id="{9C831510-9C8F-01C8-F71E-57C321C0B01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181199E9-492F-0BE8-2A9F-0052A43CF4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EC0C724-22DB-013E-BE7C-0FB0FF1D15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28E15-4E92-4C4C-BE1C-0C5BC32EAA93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72BE7FBE-B604-2EC9-C3B0-6957DD99EC8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0EAE8E70-3B25-6F71-E0AF-1A522BADD2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3AD8D0F-66FD-06D4-5C01-9318673758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ED4F50-085F-4437-93EF-5DB33DB7F7C7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46082" name="Rectangle 2">
            <a:extLst>
              <a:ext uri="{FF2B5EF4-FFF2-40B4-BE49-F238E27FC236}">
                <a16:creationId xmlns:a16="http://schemas.microsoft.com/office/drawing/2014/main" id="{A6467357-8366-414E-B569-025CB333961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F49EDCC6-104E-73A0-470E-7E06DCF560D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AAA8A3F9-82A8-10D4-9216-F40061B4A4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018F41-963B-4F98-9A2A-4AD024998B90}" type="slidenum">
              <a:rPr lang="en-GB" altLang="en-US"/>
              <a:pPr/>
              <a:t>17</a:t>
            </a:fld>
            <a:endParaRPr lang="en-GB" altLang="en-US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292AF2F-90BA-2950-6DB3-2ACFBDBCCED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FAB00E82-9826-ECDB-570A-2E6E8E3B20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FD16080-BCC4-E3E7-7B1F-678B18988A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8AAD20-2421-47EF-8932-5EC70296277B}" type="slidenum">
              <a:rPr lang="en-GB" altLang="en-US"/>
              <a:pPr/>
              <a:t>18</a:t>
            </a:fld>
            <a:endParaRPr lang="en-GB" altLang="en-US"/>
          </a:p>
        </p:txBody>
      </p:sp>
      <p:sp>
        <p:nvSpPr>
          <p:cNvPr id="48130" name="Rectangle 2">
            <a:extLst>
              <a:ext uri="{FF2B5EF4-FFF2-40B4-BE49-F238E27FC236}">
                <a16:creationId xmlns:a16="http://schemas.microsoft.com/office/drawing/2014/main" id="{78B9D5F2-BC3D-5731-F27D-B50D1729312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A215D29-D37F-A71E-7054-FB940457F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706DE98-04D4-05D7-7CC3-5A460CFEEF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24031-FA9A-4AC6-9BBC-8274C5D3598C}" type="slidenum">
              <a:rPr lang="en-GB" altLang="en-US"/>
              <a:pPr/>
              <a:t>19</a:t>
            </a:fld>
            <a:endParaRPr lang="en-GB" altLang="en-US"/>
          </a:p>
        </p:txBody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F5A9F177-83B9-B8F8-249F-7A421A35C28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0ADEAB8A-75AB-1C80-FC7A-8D616EF354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7223F82-60C2-C718-5972-D9769DF47F7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3D60C8-05F2-4200-A6F9-E61A394F5447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D82766A2-5374-ED4A-0B32-DB001F9039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99ADCDA8-6223-8BFB-460D-A8331E2D57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477EC60-ED07-DE4B-1CBA-886493D501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29F85E-114E-4A9F-B562-5E89B4CA7B6B}" type="slidenum">
              <a:rPr lang="en-GB" altLang="en-US"/>
              <a:pPr/>
              <a:t>20</a:t>
            </a:fld>
            <a:endParaRPr lang="en-GB" altLang="en-US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86C44DF0-F44B-8963-6AB4-82203CFE38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882315A1-8C4B-8E0B-0105-32E20E56CC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ED4C815-432D-26B1-2F29-E542CF2803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89A5E-94C6-4948-96B3-13BABF81FB72}" type="slidenum">
              <a:rPr lang="en-GB" altLang="en-US"/>
              <a:pPr/>
              <a:t>21</a:t>
            </a:fld>
            <a:endParaRPr lang="en-GB" altLang="en-US"/>
          </a:p>
        </p:txBody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0971CF57-96BC-5E68-3E6B-F517F8EC190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89B3E955-99A6-E684-6221-BC6E8BDA09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F4824B-40FA-5D60-47B1-6A4EFDAC8E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B97A4E-08B9-48E7-949D-631ADFFBCB3C}" type="slidenum">
              <a:rPr lang="en-GB" altLang="en-US"/>
              <a:pPr/>
              <a:t>22</a:t>
            </a:fld>
            <a:endParaRPr lang="en-GB" altLang="en-US"/>
          </a:p>
        </p:txBody>
      </p:sp>
      <p:sp>
        <p:nvSpPr>
          <p:cNvPr id="52226" name="Rectangle 2">
            <a:extLst>
              <a:ext uri="{FF2B5EF4-FFF2-40B4-BE49-F238E27FC236}">
                <a16:creationId xmlns:a16="http://schemas.microsoft.com/office/drawing/2014/main" id="{C6A67F83-417B-6487-304F-6755C648A44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9AE7E81A-43E9-AB9C-BF51-18072A743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F4EF711-0D5A-324C-3772-02557344C2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0BB137-2B70-4A1C-8C18-A9876F2EF287}" type="slidenum">
              <a:rPr lang="en-GB" altLang="en-US"/>
              <a:pPr/>
              <a:t>23</a:t>
            </a:fld>
            <a:endParaRPr lang="en-GB" altLang="en-US"/>
          </a:p>
        </p:txBody>
      </p:sp>
      <p:sp>
        <p:nvSpPr>
          <p:cNvPr id="53250" name="Rectangle 2">
            <a:extLst>
              <a:ext uri="{FF2B5EF4-FFF2-40B4-BE49-F238E27FC236}">
                <a16:creationId xmlns:a16="http://schemas.microsoft.com/office/drawing/2014/main" id="{943F55ED-D794-6FAA-1672-369ECA630B3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A17F874B-8517-6751-5BAA-6B2610EF43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A6065F-25CB-529A-FB2C-CE2ED05F17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15DAC7-F7E7-4842-A772-13AE946C16C9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06B63013-8299-6E0E-EEC3-37EA561AAB0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2BA50FB8-D846-469B-DD2D-DB308473C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84FDA5B-DC4A-54B4-4184-08ED7B455E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5ACDD-4F18-4128-9DC7-F2A09BB50ABC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50BB002-EA44-C556-76E2-AB8423BE36E2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EC1512A5-6BDF-FC9D-1302-6C89C86BD3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92E0016-B5C2-6D49-EC88-1102AE4CD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BBA6CB-F317-4A99-897A-2CD94127C546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24E6881E-CD57-8EB3-155F-F63563193CE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97F132BB-2838-4092-88F0-7F773C2DA9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D5C8923-136B-D850-CDD1-9F0A20B26D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79893-DE7F-4CCD-BE91-D693C959D798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EA56D25-A1E9-7E09-19C1-96B68C4BFF6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2261B084-4226-C1E8-A5BB-126B7A21C0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13C7F9-836D-3854-5744-2EBF0132CD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9CA93-48B9-4F4C-83E5-C0B49756D59C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A9B0C561-35F9-F821-9697-1605FD6C76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78683762-67D1-C6EF-6E68-4AEDDED485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638FF74-F067-956F-4B92-F78C14AF2D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85AF80-4392-4BDE-8CFB-509A52444D36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7FFE542-5867-DDF2-9D82-92E840DCFAA3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467B4AA-F27B-6E68-0AB4-7498A237F2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11193D3-1496-8A5C-60A0-FC9FC72588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30C4B2-0ADC-423C-9CBA-29EE75B51A3F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06D1FF1B-0919-641D-72CC-9EA488F6BF2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2D3CC82C-8885-108B-5976-7A5CA28EB6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DEB8CA8D-7350-BCFF-A8D5-DD7602FFB8C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76200" cmpd="tri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6BC62D-7799-8DF9-C7AD-8F6254939D6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45049DFE-9912-5805-4582-F74B15B59C4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DC7774BD-1DCE-750C-D14A-04349A07312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 anchorCtr="0"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B13E44-1FF7-5FF8-B523-45C45AED46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 anchorCtr="0"/>
          <a:lstStyle>
            <a:lvl1pPr>
              <a:defRPr/>
            </a:lvl1pPr>
          </a:lstStyle>
          <a:p>
            <a:fld id="{CDAE9BE2-8C86-4E9C-BAD8-4C38A5F6020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103" name="Group 7">
            <a:extLst>
              <a:ext uri="{FF2B5EF4-FFF2-40B4-BE49-F238E27FC236}">
                <a16:creationId xmlns:a16="http://schemas.microsoft.com/office/drawing/2014/main" id="{4C395845-CDDA-BEB1-C058-0BA5EEBFBED0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>
              <a:extLst>
                <a:ext uri="{FF2B5EF4-FFF2-40B4-BE49-F238E27FC236}">
                  <a16:creationId xmlns:a16="http://schemas.microsoft.com/office/drawing/2014/main" id="{00295210-C85C-F857-57F7-1D61DE1FAF0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105" name="Picture 9">
              <a:extLst>
                <a:ext uri="{FF2B5EF4-FFF2-40B4-BE49-F238E27FC236}">
                  <a16:creationId xmlns:a16="http://schemas.microsoft.com/office/drawing/2014/main" id="{2E55A1B8-8535-25A5-F268-27BEDF4895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4106" name="Picture 10">
            <a:extLst>
              <a:ext uri="{FF2B5EF4-FFF2-40B4-BE49-F238E27FC236}">
                <a16:creationId xmlns:a16="http://schemas.microsoft.com/office/drawing/2014/main" id="{E499DE14-A743-D745-08BD-82288F564E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902FB-0D68-D647-6898-AF6EB288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504FB1-135D-4FBD-ACDC-9C3B770C31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6891FC-D817-15F4-F7E0-6CE9EA089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9E8D1-0768-FF46-898C-574E08383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2A945-5F0E-2071-604F-C4EAC401F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0A62F-808C-47F8-873F-B1BF2B19E3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4581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64FCD2-E10C-2646-ABE7-E407AE7D5F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99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E4D20-A953-DE7F-43F7-A4331E949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62038" y="381000"/>
            <a:ext cx="5681662" cy="5499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91AF38-23D6-855B-1D0A-5C1AAF8BC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34CBB-B73B-A1E1-9FF1-780885413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8524CA-A843-12E8-FF3B-B13F670C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72E46-3111-4017-A827-AA9F21FB6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9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4CE6F-30DD-D6C2-0F7C-1C5F4FA09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91D6D0-82A6-C32F-C0D4-E5F3DB18F8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73859-434E-9523-1B1D-EF024C3DB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75CA1-CCC1-20DB-0186-9F046BAE0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08589-4087-8CE3-A37A-5199F354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03E75-C6D4-4578-8443-018D4BBAD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27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51219-B390-28E2-3ED8-9DC07E7F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707CE0-EF30-5050-23DA-35462C112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603D33-FA4B-316F-4B1F-94CA255A7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B4F3D3-1D27-A676-510D-F08537C4A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A79D1-421B-298F-79F1-9B962D61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76A41-E1F6-4C24-A13E-31AAC742F5D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959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2AFEB-DF31-EF29-D893-201F2450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3EA031-166A-6B40-BDFA-FC34AAA04D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62038" y="1766888"/>
            <a:ext cx="3808412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77CAE-6939-BF8C-FBAC-0901FCA10D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2850" y="1766888"/>
            <a:ext cx="3808413" cy="4113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49E45-8210-DB0A-80B9-083FB2867D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6C9747-F750-6163-7572-6CCBD6CEB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309CE-03B4-3269-9C8A-946EAC26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734A5-B4FF-42D4-B439-C19D6BFE05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0105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A5F5-2F51-6FCF-D394-D2A752F29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3D41C2-FBBA-189B-FF29-8DEB1B4816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301C9-24D8-9F93-ECD6-A38BA8ADFC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548311-6250-28BD-CC41-435725B46C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14431EB-AC4E-6833-3A1B-32F097D9E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7CB5AD-7CF8-2EB8-8B33-A6B352BFF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665033-77E1-E7A6-7CCC-3DAEF47D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06DAAE-FCB8-535D-017A-F35635B3E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C73F1-6141-4459-92A9-826E2A3108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5885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06A00-ABD4-A5EE-BC10-24D2FD47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B2487A-18D6-295F-838F-3F198CE7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F4B6E0-3A3C-3D01-584A-6A45E1B4D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605D6E-7C62-5592-6165-8E8A3E620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DFF08-1EB0-4B2B-A818-1A2E0AEF9B0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98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7BC4C6-0B20-B803-2BBB-6F333247F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10724F-1073-B03F-6A01-3899D80F2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A55914-6F4B-42F2-8FFE-127C611D4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6476F8-270E-44F7-AF80-AC40C8ADE0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672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CA107-C356-DDB8-BF7C-4F72D8D83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EE9ED-A004-CB21-9860-D10ECED40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EF2C13-B74D-B500-AB4F-B92093948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F823AC-7335-1BAA-0818-2FC90457A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C5C11D-C6C9-69F4-4514-86EEEE5F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CFDBA-9301-C0D9-3CA5-EA14EC714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3EE63-6A59-452D-959E-A566E9CDCA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59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E19AA-9FE1-2259-4459-E369D8210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19676-C539-CB84-E168-D067C89F7F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D344EA-0170-F78D-3616-C86FA41606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80B96-5899-BBBF-5114-93B9C2DE6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B5F58-BE05-0CFE-04AD-66B17F973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47C9F-2B92-F7FC-11E4-06D8564B9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05CB6-AF8B-482C-9966-B307C0221C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97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026">
            <a:extLst>
              <a:ext uri="{FF2B5EF4-FFF2-40B4-BE49-F238E27FC236}">
                <a16:creationId xmlns:a16="http://schemas.microsoft.com/office/drawing/2014/main" id="{AFFEA538-4673-C6F1-A810-FE319D841C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invGray">
          <a:xfrm>
            <a:off x="0" y="0"/>
            <a:ext cx="685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1027">
            <a:extLst>
              <a:ext uri="{FF2B5EF4-FFF2-40B4-BE49-F238E27FC236}">
                <a16:creationId xmlns:a16="http://schemas.microsoft.com/office/drawing/2014/main" id="{DADD4031-F015-8C2E-EEF5-C7C8FA2F40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6" name="Rectangle 1028">
            <a:extLst>
              <a:ext uri="{FF2B5EF4-FFF2-40B4-BE49-F238E27FC236}">
                <a16:creationId xmlns:a16="http://schemas.microsoft.com/office/drawing/2014/main" id="{DCF93BB0-F163-ADFD-DF7A-7655646357D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7" name="Rectangle 1029">
            <a:extLst>
              <a:ext uri="{FF2B5EF4-FFF2-40B4-BE49-F238E27FC236}">
                <a16:creationId xmlns:a16="http://schemas.microsoft.com/office/drawing/2014/main" id="{D25383AE-04C9-E09C-D32F-1C5DBF05B2A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3078" name="Rectangle 1030">
            <a:extLst>
              <a:ext uri="{FF2B5EF4-FFF2-40B4-BE49-F238E27FC236}">
                <a16:creationId xmlns:a16="http://schemas.microsoft.com/office/drawing/2014/main" id="{4791FB7D-453D-5C68-505B-7EA1BCCC96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</a:lstStyle>
          <a:p>
            <a:fld id="{4E95F81B-9E08-4417-AD1C-BF0883022BF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1031">
            <a:extLst>
              <a:ext uri="{FF2B5EF4-FFF2-40B4-BE49-F238E27FC236}">
                <a16:creationId xmlns:a16="http://schemas.microsoft.com/office/drawing/2014/main" id="{9ECE8BCC-6E6C-7C4D-90F5-41259394A8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74800"/>
            <a:ext cx="7772400" cy="13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0" name="Rectangle 1032">
            <a:extLst>
              <a:ext uri="{FF2B5EF4-FFF2-40B4-BE49-F238E27FC236}">
                <a16:creationId xmlns:a16="http://schemas.microsoft.com/office/drawing/2014/main" id="{188F2317-A595-6752-F102-3C745331D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62038" y="1766888"/>
            <a:ext cx="7769225" cy="4113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s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6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8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2.jpeg"/><Relationship Id="rId4" Type="http://schemas.openxmlformats.org/officeDocument/2006/relationships/image" Target="../media/image41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5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49F5FB00-4F2F-861A-51F6-FD12821607F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>
                <a:latin typeface="Tahoma" panose="020B0604030504040204" pitchFamily="34" charset="0"/>
              </a:rPr>
              <a:t>Clash of Cultures and Marching North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rbrak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25272706-1447-2387-15CD-168B474AE4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“Might Makes Right!”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9D4E63E-7DB9-9F99-F856-FE64D9A435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Pizarro</a:t>
            </a:r>
          </a:p>
          <a:p>
            <a:pPr lvl="1"/>
            <a:r>
              <a:rPr lang="en-US" altLang="en-US"/>
              <a:t>Searched west coast of South America</a:t>
            </a:r>
          </a:p>
          <a:p>
            <a:pPr lvl="2"/>
            <a:r>
              <a:rPr lang="en-US" altLang="en-US"/>
              <a:t>Found treasures on in Peru</a:t>
            </a:r>
          </a:p>
          <a:p>
            <a:pPr lvl="1"/>
            <a:r>
              <a:rPr lang="en-US" altLang="en-US"/>
              <a:t>Defeated the Incas</a:t>
            </a:r>
          </a:p>
          <a:p>
            <a:pPr lvl="2"/>
            <a:r>
              <a:rPr lang="en-US" altLang="en-US"/>
              <a:t>Killed their leader (Atahualpa) after he demanded all their gold for his release</a:t>
            </a:r>
          </a:p>
          <a:p>
            <a:pPr lvl="2"/>
            <a:r>
              <a:rPr lang="en-US" altLang="en-US"/>
              <a:t>Melted all silver and gold into bars </a:t>
            </a:r>
          </a:p>
        </p:txBody>
      </p:sp>
      <p:pic>
        <p:nvPicPr>
          <p:cNvPr id="14340" name="Picture 4">
            <a:extLst>
              <a:ext uri="{FF2B5EF4-FFF2-40B4-BE49-F238E27FC236}">
                <a16:creationId xmlns:a16="http://schemas.microsoft.com/office/drawing/2014/main" id="{579AF637-465F-076F-418F-F5775F6D1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343400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1" name="Picture 5">
            <a:extLst>
              <a:ext uri="{FF2B5EF4-FFF2-40B4-BE49-F238E27FC236}">
                <a16:creationId xmlns:a16="http://schemas.microsoft.com/office/drawing/2014/main" id="{EE300308-9D49-C236-2F21-F3C678913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86200"/>
            <a:ext cx="1844675" cy="269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42" name="Picture 6">
            <a:extLst>
              <a:ext uri="{FF2B5EF4-FFF2-40B4-BE49-F238E27FC236}">
                <a16:creationId xmlns:a16="http://schemas.microsoft.com/office/drawing/2014/main" id="{4BEA6598-E017-3A3E-E96E-E7D8136068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57200"/>
            <a:ext cx="1787525" cy="193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DCD3BCB2-C650-C45A-969B-9A1C5D821D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24: Gloom, Doom, &amp; Cheer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0D26FA-EACB-60FE-3B03-A20CF9CECD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Spanish gave the Indians: </a:t>
            </a:r>
          </a:p>
          <a:p>
            <a:pPr lvl="1"/>
            <a:r>
              <a:rPr lang="en-US" altLang="en-US"/>
              <a:t>Small Pox and Measles</a:t>
            </a:r>
          </a:p>
        </p:txBody>
      </p:sp>
      <p:pic>
        <p:nvPicPr>
          <p:cNvPr id="15364" name="Picture 4">
            <a:extLst>
              <a:ext uri="{FF2B5EF4-FFF2-40B4-BE49-F238E27FC236}">
                <a16:creationId xmlns:a16="http://schemas.microsoft.com/office/drawing/2014/main" id="{43A360DC-3BD3-2D46-FF3E-30B04ADE63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3810000" cy="275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5" name="Picture 5">
            <a:extLst>
              <a:ext uri="{FF2B5EF4-FFF2-40B4-BE49-F238E27FC236}">
                <a16:creationId xmlns:a16="http://schemas.microsoft.com/office/drawing/2014/main" id="{6F11B732-9B04-90E9-109B-027707100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4343400" cy="262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645120F4-6F12-DAD5-4D70-FDF55DF865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24: Gloom, Doom, &amp; Cheer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546DEB06-6D28-4B95-1454-A3DF86C80E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Spanish also gave:</a:t>
            </a:r>
          </a:p>
          <a:p>
            <a:pPr lvl="1"/>
            <a:r>
              <a:rPr lang="en-US" altLang="en-US"/>
              <a:t>Religion </a:t>
            </a:r>
          </a:p>
          <a:p>
            <a:pPr lvl="1"/>
            <a:r>
              <a:rPr lang="en-US" altLang="en-US"/>
              <a:t>Language</a:t>
            </a:r>
          </a:p>
          <a:p>
            <a:pPr lvl="1"/>
            <a:r>
              <a:rPr lang="en-US" altLang="en-US"/>
              <a:t>Art</a:t>
            </a:r>
          </a:p>
          <a:p>
            <a:pPr lvl="1"/>
            <a:r>
              <a:rPr lang="en-US" altLang="en-US"/>
              <a:t>Education	</a:t>
            </a:r>
          </a:p>
          <a:p>
            <a:pPr lvl="2"/>
            <a:r>
              <a:rPr lang="en-US" altLang="en-US"/>
              <a:t>1551-University</a:t>
            </a:r>
          </a:p>
          <a:p>
            <a:pPr lvl="2"/>
            <a:r>
              <a:rPr lang="en-US" altLang="en-US"/>
              <a:t>1539-Printing Press to Mexico City</a:t>
            </a:r>
          </a:p>
        </p:txBody>
      </p:sp>
      <p:pic>
        <p:nvPicPr>
          <p:cNvPr id="16388" name="Picture 4">
            <a:extLst>
              <a:ext uri="{FF2B5EF4-FFF2-40B4-BE49-F238E27FC236}">
                <a16:creationId xmlns:a16="http://schemas.microsoft.com/office/drawing/2014/main" id="{1DB8C96D-6530-5F65-BBDE-7923C52BEB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914400"/>
            <a:ext cx="2249488" cy="268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9" name="Picture 5">
            <a:extLst>
              <a:ext uri="{FF2B5EF4-FFF2-40B4-BE49-F238E27FC236}">
                <a16:creationId xmlns:a16="http://schemas.microsoft.com/office/drawing/2014/main" id="{9FC96980-7DFC-545B-3DD9-876CB5177A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733800"/>
            <a:ext cx="21399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>
            <a:extLst>
              <a:ext uri="{FF2B5EF4-FFF2-40B4-BE49-F238E27FC236}">
                <a16:creationId xmlns:a16="http://schemas.microsoft.com/office/drawing/2014/main" id="{2C8A58DB-9DCF-69F6-3A75-B6F2D9E5D6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114800"/>
            <a:ext cx="16478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3" dur="1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90C607D-2072-1750-1046-4AC07A9A99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24: Gloom, Doom, &amp; Cheer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AAB480E-BA3D-7114-BEC2-8552CFCBDD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Spanish ended</a:t>
            </a:r>
          </a:p>
          <a:p>
            <a:pPr lvl="1"/>
            <a:r>
              <a:rPr lang="en-US" altLang="en-US"/>
              <a:t>Human Sacrifices</a:t>
            </a:r>
          </a:p>
        </p:txBody>
      </p:sp>
      <p:pic>
        <p:nvPicPr>
          <p:cNvPr id="17412" name="Picture 4">
            <a:extLst>
              <a:ext uri="{FF2B5EF4-FFF2-40B4-BE49-F238E27FC236}">
                <a16:creationId xmlns:a16="http://schemas.microsoft.com/office/drawing/2014/main" id="{8DCEB046-9428-E5BB-E1E1-1BFF6AF43C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586740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6F89F147-9A55-1629-EFAF-09ED60FCAA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25: North of New Spain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10C2D4A-F0B4-146F-5D0E-254E096EB0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Explorers search for Cibola</a:t>
            </a:r>
          </a:p>
          <a:p>
            <a:pPr lvl="1"/>
            <a:r>
              <a:rPr lang="en-US" altLang="en-US"/>
              <a:t>7 cities of gold</a:t>
            </a:r>
          </a:p>
          <a:p>
            <a:pPr lvl="1"/>
            <a:r>
              <a:rPr lang="en-US" altLang="en-US"/>
              <a:t>Founded by 7 priests</a:t>
            </a:r>
          </a:p>
          <a:p>
            <a:pPr lvl="1"/>
            <a:r>
              <a:rPr lang="en-US" altLang="en-US"/>
              <a:t>Had to be in the north</a:t>
            </a:r>
          </a:p>
          <a:p>
            <a:pPr lvl="2"/>
            <a:r>
              <a:rPr lang="en-US" altLang="en-US"/>
              <a:t>Not in Africa or Europe</a:t>
            </a:r>
          </a:p>
          <a:p>
            <a:pPr lvl="2">
              <a:buFontTx/>
              <a:buNone/>
            </a:pPr>
            <a:r>
              <a:rPr lang="en-US" altLang="en-US"/>
              <a:t> </a:t>
            </a:r>
          </a:p>
        </p:txBody>
      </p:sp>
      <p:pic>
        <p:nvPicPr>
          <p:cNvPr id="19460" name="Picture 4">
            <a:extLst>
              <a:ext uri="{FF2B5EF4-FFF2-40B4-BE49-F238E27FC236}">
                <a16:creationId xmlns:a16="http://schemas.microsoft.com/office/drawing/2014/main" id="{D469A38B-9F65-F1A9-2FC1-F931A7D2E2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95600"/>
            <a:ext cx="3394075" cy="3259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5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3675B3D9-7261-13EF-16C9-1624506628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Esteban-</a:t>
            </a:r>
            <a:r>
              <a:rPr lang="en-US" altLang="en-US" sz="2800"/>
              <a:t>sent by the mayor of Mexico City to find Cibola with Fray Marcos</a:t>
            </a:r>
            <a:endParaRPr lang="en-US" alt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67DECF9C-1930-D307-50C9-CE5F2251A2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77162" cy="4633912"/>
          </a:xfrm>
        </p:spPr>
        <p:txBody>
          <a:bodyPr/>
          <a:lstStyle/>
          <a:p>
            <a:r>
              <a:rPr lang="en-US" altLang="en-US" sz="2800"/>
              <a:t>1 of 4 survivors from Narvez</a:t>
            </a:r>
          </a:p>
          <a:p>
            <a:r>
              <a:rPr lang="en-US" altLang="en-US" sz="2800"/>
              <a:t>Captured by Indians (learned their culture)</a:t>
            </a:r>
          </a:p>
          <a:p>
            <a:r>
              <a:rPr lang="en-US" altLang="en-US" sz="2800"/>
              <a:t>Walked to Mexico in 8 years</a:t>
            </a:r>
          </a:p>
          <a:p>
            <a:r>
              <a:rPr lang="en-US" altLang="en-US" sz="2800"/>
              <a:t>Had to many female followers for Fray Marcos </a:t>
            </a:r>
          </a:p>
          <a:p>
            <a:pPr lvl="1"/>
            <a:r>
              <a:rPr lang="en-US" altLang="en-US" sz="2400"/>
              <a:t>Send crosses to show Cibola found</a:t>
            </a:r>
          </a:p>
          <a:p>
            <a:r>
              <a:rPr lang="en-US" altLang="en-US" sz="2800"/>
              <a:t>Killed when he sent Indians an symbol of war</a:t>
            </a:r>
          </a:p>
          <a:p>
            <a:r>
              <a:rPr lang="en-US" altLang="en-US" sz="2800"/>
              <a:t>Marcos went back to Mexico City and said they found Cibola</a:t>
            </a:r>
          </a:p>
        </p:txBody>
      </p:sp>
      <p:pic>
        <p:nvPicPr>
          <p:cNvPr id="20484" name="Picture 4">
            <a:extLst>
              <a:ext uri="{FF2B5EF4-FFF2-40B4-BE49-F238E27FC236}">
                <a16:creationId xmlns:a16="http://schemas.microsoft.com/office/drawing/2014/main" id="{752D24D0-5E5F-16C4-6BA0-4388FA315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990600"/>
            <a:ext cx="1828800" cy="1487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D61C93C-D4F6-2655-5628-E00917C074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26:Looking for Cibola with Coronado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A9951F1-C8D3-5C85-8D0C-3FAF96708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Coronado: good leader/soldier</a:t>
            </a:r>
          </a:p>
          <a:p>
            <a:pPr lvl="1"/>
            <a:r>
              <a:rPr lang="en-US" altLang="en-US"/>
              <a:t>1540:leaves in search of Cibola</a:t>
            </a:r>
          </a:p>
          <a:p>
            <a:pPr lvl="1"/>
            <a:r>
              <a:rPr lang="en-US" altLang="en-US"/>
              <a:t>Gets to Hawikuh</a:t>
            </a:r>
          </a:p>
          <a:p>
            <a:pPr lvl="2"/>
            <a:r>
              <a:rPr lang="en-US" altLang="en-US"/>
              <a:t>Pueblo city</a:t>
            </a:r>
          </a:p>
          <a:p>
            <a:pPr lvl="2"/>
            <a:r>
              <a:rPr lang="en-US" altLang="en-US"/>
              <a:t>Kick Indians out and take over</a:t>
            </a:r>
          </a:p>
          <a:p>
            <a:pPr lvl="2"/>
            <a:r>
              <a:rPr lang="en-US" altLang="en-US"/>
              <a:t>Some go west and discover the Grand Canyon</a:t>
            </a:r>
          </a:p>
        </p:txBody>
      </p:sp>
      <p:pic>
        <p:nvPicPr>
          <p:cNvPr id="21508" name="Picture 4">
            <a:extLst>
              <a:ext uri="{FF2B5EF4-FFF2-40B4-BE49-F238E27FC236}">
                <a16:creationId xmlns:a16="http://schemas.microsoft.com/office/drawing/2014/main" id="{826AA888-6BF0-760E-2A5F-0D9D264862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1066800"/>
            <a:ext cx="1628775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09" name="Picture 5">
            <a:extLst>
              <a:ext uri="{FF2B5EF4-FFF2-40B4-BE49-F238E27FC236}">
                <a16:creationId xmlns:a16="http://schemas.microsoft.com/office/drawing/2014/main" id="{7699408D-7A59-A062-0BC7-65A673CBB5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648200"/>
            <a:ext cx="3505200" cy="175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DBEAF82B-C002-A920-4A4C-AB695E3B7F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26:Looking for Cibola with Coronado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D3818653-95FE-8EF9-B069-3AF0A78DBB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“The Turk”</a:t>
            </a:r>
          </a:p>
          <a:p>
            <a:pPr lvl="1"/>
            <a:r>
              <a:rPr lang="en-US" altLang="en-US"/>
              <a:t>An Indian captured by the Spanish</a:t>
            </a:r>
          </a:p>
          <a:p>
            <a:pPr lvl="1"/>
            <a:r>
              <a:rPr lang="en-US" altLang="en-US"/>
              <a:t>Uses sign language to communicate</a:t>
            </a:r>
          </a:p>
          <a:p>
            <a:pPr lvl="1"/>
            <a:r>
              <a:rPr lang="en-US" altLang="en-US"/>
              <a:t>Spanish assume he’s telling them where the gold is</a:t>
            </a:r>
          </a:p>
          <a:p>
            <a:pPr lvl="1"/>
            <a:r>
              <a:rPr lang="en-US" altLang="en-US"/>
              <a:t>Takes them to Quivira-city full of mud huts</a:t>
            </a:r>
          </a:p>
          <a:p>
            <a:pPr lvl="1"/>
            <a:r>
              <a:rPr lang="en-US" altLang="en-US"/>
              <a:t>Strangled for lying</a:t>
            </a:r>
          </a:p>
          <a:p>
            <a:pPr lvl="2"/>
            <a:r>
              <a:rPr lang="en-US" altLang="en-US"/>
              <a:t>He wasn’t the gold and silver were underground!!!</a:t>
            </a:r>
          </a:p>
        </p:txBody>
      </p:sp>
      <p:pic>
        <p:nvPicPr>
          <p:cNvPr id="22532" name="Picture 4">
            <a:extLst>
              <a:ext uri="{FF2B5EF4-FFF2-40B4-BE49-F238E27FC236}">
                <a16:creationId xmlns:a16="http://schemas.microsoft.com/office/drawing/2014/main" id="{10EDC2D9-598E-6298-7155-F54C510B2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95800"/>
            <a:ext cx="1600200" cy="2079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utoUpdateAnimBg="0"/>
      <p:bldP spid="2253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D9E91F93-359D-FB69-1EBC-04A9EA032A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27: California to Florida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17FACB0-A795-48E4-6070-86D931AF6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1540-1549:Spanish looking for Cibola all over! (California/Texas/Florida)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1539: De Soto- Florida (land of gold)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Collects 200lbs of pearls on his exploration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Was in Peru w/Pizarro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Took over Indian village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Kills/tortures if they don’t give in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Found survivor from Narvez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Finds the Mississippi River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Died of fever and was buried in the river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AD3DAA12-BA25-7FD1-5446-3A73A91A7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738" y="2362200"/>
            <a:ext cx="1973262" cy="293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7" name="Picture 5">
            <a:extLst>
              <a:ext uri="{FF2B5EF4-FFF2-40B4-BE49-F238E27FC236}">
                <a16:creationId xmlns:a16="http://schemas.microsoft.com/office/drawing/2014/main" id="{B0007099-C5E6-DCA0-B662-13A496312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67375"/>
            <a:ext cx="178752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autoUpdateAnimBg="0"/>
      <p:bldP spid="2355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C37123E-2D79-2040-6819-6DB6A1682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27: California to Florida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8EF9ABE-902C-CB4F-80BA-D3B52FC630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1540-Alacron</a:t>
            </a:r>
          </a:p>
          <a:p>
            <a:pPr lvl="1"/>
            <a:r>
              <a:rPr lang="en-US" altLang="en-US"/>
              <a:t>1</a:t>
            </a:r>
            <a:r>
              <a:rPr lang="en-US" altLang="en-US" baseline="30000"/>
              <a:t>st</a:t>
            </a:r>
            <a:r>
              <a:rPr lang="en-US" altLang="en-US"/>
              <a:t> to reach California</a:t>
            </a:r>
          </a:p>
          <a:p>
            <a:pPr lvl="1"/>
            <a:r>
              <a:rPr lang="en-US" altLang="en-US"/>
              <a:t>Sailed up the Gulf of California and Colorado River in the Grand Canyon</a:t>
            </a:r>
          </a:p>
          <a:p>
            <a:r>
              <a:rPr lang="en-US" altLang="en-US"/>
              <a:t>1524-Cabrillo (“lil goat”)</a:t>
            </a:r>
          </a:p>
          <a:p>
            <a:pPr lvl="1"/>
            <a:r>
              <a:rPr lang="en-US" altLang="en-US"/>
              <a:t>Believed California was run by Griffins</a:t>
            </a:r>
          </a:p>
          <a:p>
            <a:pPr lvl="1"/>
            <a:r>
              <a:rPr lang="en-US" altLang="en-US"/>
              <a:t>Died being chased by Indians</a:t>
            </a:r>
          </a:p>
        </p:txBody>
      </p:sp>
      <p:pic>
        <p:nvPicPr>
          <p:cNvPr id="24580" name="Picture 4">
            <a:extLst>
              <a:ext uri="{FF2B5EF4-FFF2-40B4-BE49-F238E27FC236}">
                <a16:creationId xmlns:a16="http://schemas.microsoft.com/office/drawing/2014/main" id="{F529D7EB-BF0A-783D-A8CB-FB493251CA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10200"/>
            <a:ext cx="2438400" cy="143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582" name="Picture 6">
            <a:extLst>
              <a:ext uri="{FF2B5EF4-FFF2-40B4-BE49-F238E27FC236}">
                <a16:creationId xmlns:a16="http://schemas.microsoft.com/office/drawing/2014/main" id="{602ADDEE-FE7B-1DF9-899D-C5F0EFC6A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772025"/>
            <a:ext cx="3048000" cy="1970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utoUpdateAnimBg="0"/>
      <p:bldP spid="2457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C865D4-2B5B-E556-A008-D98F94E023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21: Beliefs and Ideas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C8663BB-DD12-7284-05CA-819A54B0F6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62038" y="1766888"/>
            <a:ext cx="7769225" cy="4633912"/>
          </a:xfrm>
        </p:spPr>
        <p:txBody>
          <a:bodyPr/>
          <a:lstStyle/>
          <a:p>
            <a:r>
              <a:rPr lang="en-US" altLang="en-US"/>
              <a:t>15</a:t>
            </a:r>
            <a:r>
              <a:rPr lang="en-US" altLang="en-US" baseline="30000"/>
              <a:t>th</a:t>
            </a:r>
            <a:r>
              <a:rPr lang="en-US" altLang="en-US"/>
              <a:t> century~ Roman Catholic and Eastern Orthodox~only Christian religions</a:t>
            </a:r>
          </a:p>
          <a:p>
            <a:r>
              <a:rPr lang="en-US" altLang="en-US"/>
              <a:t>16</a:t>
            </a:r>
            <a:r>
              <a:rPr lang="en-US" altLang="en-US" baseline="30000"/>
              <a:t>th</a:t>
            </a:r>
            <a:r>
              <a:rPr lang="en-US" altLang="en-US"/>
              <a:t> Century~Martin Luther</a:t>
            </a:r>
          </a:p>
          <a:p>
            <a:pPr lvl="1"/>
            <a:r>
              <a:rPr lang="en-US" altLang="en-US"/>
              <a:t>A </a:t>
            </a:r>
            <a:r>
              <a:rPr lang="en-US" altLang="en-US" b="1"/>
              <a:t>reformer</a:t>
            </a:r>
            <a:r>
              <a:rPr lang="en-US" altLang="en-US"/>
              <a:t> </a:t>
            </a:r>
          </a:p>
          <a:p>
            <a:pPr lvl="1"/>
            <a:r>
              <a:rPr lang="en-US" altLang="en-US"/>
              <a:t>Lists 95 complaints against the Catholic Church</a:t>
            </a:r>
          </a:p>
          <a:p>
            <a:pPr lvl="2"/>
            <a:r>
              <a:rPr lang="en-US" altLang="en-US"/>
              <a:t>(95 Theses)</a:t>
            </a:r>
          </a:p>
          <a:p>
            <a:pPr lvl="1"/>
            <a:r>
              <a:rPr lang="en-US" altLang="en-US"/>
              <a:t>Founds Protestantism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11B76B42-5ECF-C9DF-EA3D-4C36F75D5B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419600"/>
            <a:ext cx="22733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1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utoUpdateAnimBg="0"/>
      <p:bldP spid="1027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1D285F5-CC73-B887-52AB-E22DC59BA1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28:A Place Called Santa </a:t>
            </a:r>
            <a:br>
              <a:rPr lang="en-US" altLang="en-US"/>
            </a:br>
            <a:r>
              <a:rPr lang="en-US" altLang="en-US"/>
              <a:t>	            Fe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C636628D-E8B8-E7D3-121A-3AA7FE0F99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Founded in 1610</a:t>
            </a:r>
          </a:p>
          <a:p>
            <a:pPr lvl="1"/>
            <a:r>
              <a:rPr lang="en-US" altLang="en-US"/>
              <a:t>Built on a plateau</a:t>
            </a:r>
          </a:p>
          <a:p>
            <a:pPr lvl="1"/>
            <a:r>
              <a:rPr lang="en-US" altLang="en-US"/>
              <a:t>First permanent European colony in North West America</a:t>
            </a:r>
          </a:p>
          <a:p>
            <a:r>
              <a:rPr lang="en-US" altLang="en-US"/>
              <a:t>1630-60,000 Indians converted to             				Christianity</a:t>
            </a:r>
          </a:p>
        </p:txBody>
      </p:sp>
      <p:pic>
        <p:nvPicPr>
          <p:cNvPr id="25604" name="Picture 4">
            <a:extLst>
              <a:ext uri="{FF2B5EF4-FFF2-40B4-BE49-F238E27FC236}">
                <a16:creationId xmlns:a16="http://schemas.microsoft.com/office/drawing/2014/main" id="{C356E7B0-7EDA-9FD7-D154-360AA667F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5475" y="3581400"/>
            <a:ext cx="2168525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6" name="Picture 6">
            <a:extLst>
              <a:ext uri="{FF2B5EF4-FFF2-40B4-BE49-F238E27FC236}">
                <a16:creationId xmlns:a16="http://schemas.microsoft.com/office/drawing/2014/main" id="{548AFDDF-7672-6F79-3C62-A884039A5A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914400"/>
            <a:ext cx="4208463" cy="194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607" name="Picture 7">
            <a:extLst>
              <a:ext uri="{FF2B5EF4-FFF2-40B4-BE49-F238E27FC236}">
                <a16:creationId xmlns:a16="http://schemas.microsoft.com/office/drawing/2014/main" id="{2D1CBFCB-C7A2-61A9-2CE6-8E55C87A0F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464050"/>
            <a:ext cx="3200400" cy="239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4D7FE954-0206-904C-07DB-2349B31DCC9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29: Las Casas Cares	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1D391BE7-98C9-1DD4-A049-F6E8A73EE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800"/>
              <a:t>1542-King Charles 1 outlaws </a:t>
            </a:r>
            <a:r>
              <a:rPr lang="en-US" altLang="en-US" sz="2800" b="1" i="1"/>
              <a:t>Indian</a:t>
            </a:r>
            <a:r>
              <a:rPr lang="en-US" altLang="en-US" sz="2800"/>
              <a:t> slavery</a:t>
            </a:r>
          </a:p>
          <a:p>
            <a:r>
              <a:rPr lang="en-US" altLang="en-US" sz="2800"/>
              <a:t>Las Casas </a:t>
            </a:r>
          </a:p>
          <a:p>
            <a:pPr lvl="1"/>
            <a:r>
              <a:rPr lang="en-US" altLang="en-US" sz="2400"/>
              <a:t>had an Indian slave as a child</a:t>
            </a:r>
          </a:p>
          <a:p>
            <a:pPr lvl="1"/>
            <a:r>
              <a:rPr lang="en-US" altLang="en-US" sz="2400"/>
              <a:t>1512-became a priest &amp; owned slaves</a:t>
            </a:r>
          </a:p>
          <a:p>
            <a:pPr lvl="1"/>
            <a:r>
              <a:rPr lang="en-US" altLang="en-US" sz="2400"/>
              <a:t>1514-gave his slaves their freedom</a:t>
            </a:r>
          </a:p>
          <a:p>
            <a:pPr lvl="1"/>
            <a:r>
              <a:rPr lang="en-US" altLang="en-US" sz="2400"/>
              <a:t>Dec 1520- established Venezuela (peaceful area)</a:t>
            </a:r>
          </a:p>
          <a:p>
            <a:pPr lvl="2"/>
            <a:r>
              <a:rPr lang="en-US" altLang="en-US" sz="2000"/>
              <a:t>Native Americans and Spanish</a:t>
            </a:r>
          </a:p>
          <a:p>
            <a:pPr lvl="3"/>
            <a:r>
              <a:rPr lang="en-US" altLang="en-US" sz="1800"/>
              <a:t>Didn’t want to work together</a:t>
            </a:r>
          </a:p>
          <a:p>
            <a:pPr lvl="1"/>
            <a:endParaRPr lang="en-US" altLang="en-US" sz="2400"/>
          </a:p>
          <a:p>
            <a:pPr>
              <a:buFontTx/>
              <a:buNone/>
            </a:pPr>
            <a:endParaRPr lang="en-US" altLang="en-US" sz="2800"/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2926861B-8A29-0CB3-E6A0-ED15F1FF4A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4478338"/>
            <a:ext cx="3581400" cy="237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9" name="Picture 5">
            <a:extLst>
              <a:ext uri="{FF2B5EF4-FFF2-40B4-BE49-F238E27FC236}">
                <a16:creationId xmlns:a16="http://schemas.microsoft.com/office/drawing/2014/main" id="{C9517E9F-3089-4CAB-66AE-F8F36D67BD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2895600"/>
            <a:ext cx="1693863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utoUpdateAnimBg="0"/>
      <p:bldP spid="2662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EC22FBE2-FD8A-748C-94DD-D03CE3CB39D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29: Las Casas </a:t>
            </a:r>
            <a:br>
              <a:rPr lang="en-US" altLang="en-US"/>
            </a:br>
            <a:r>
              <a:rPr lang="en-US" altLang="en-US"/>
              <a:t>			Cares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51BEB245-031C-EFEC-C7B4-0B19B3C4C6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Sepulveda</a:t>
            </a:r>
          </a:p>
          <a:p>
            <a:pPr lvl="1"/>
            <a:r>
              <a:rPr lang="en-US" altLang="en-US"/>
              <a:t>Opposed Las Casas opinion</a:t>
            </a:r>
          </a:p>
          <a:p>
            <a:pPr lvl="1"/>
            <a:r>
              <a:rPr lang="en-US" altLang="en-US"/>
              <a:t>Native Americans “needed” Spanish</a:t>
            </a:r>
          </a:p>
          <a:p>
            <a:pPr lvl="1"/>
            <a:r>
              <a:rPr lang="en-US" altLang="en-US"/>
              <a:t>Slaves were good</a:t>
            </a:r>
          </a:p>
          <a:p>
            <a:pPr>
              <a:buFontTx/>
              <a:buNone/>
            </a:pPr>
            <a:r>
              <a:rPr lang="en-US" altLang="en-US"/>
              <a:t>English read about Spanish </a:t>
            </a:r>
          </a:p>
          <a:p>
            <a:pPr lvl="1"/>
            <a:r>
              <a:rPr lang="en-US" altLang="en-US"/>
              <a:t>Will treat Native Americans different!</a:t>
            </a:r>
          </a:p>
        </p:txBody>
      </p:sp>
      <p:pic>
        <p:nvPicPr>
          <p:cNvPr id="27652" name="Picture 4">
            <a:extLst>
              <a:ext uri="{FF2B5EF4-FFF2-40B4-BE49-F238E27FC236}">
                <a16:creationId xmlns:a16="http://schemas.microsoft.com/office/drawing/2014/main" id="{83EDD949-FA54-98F3-5CE3-B7212B376C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3" name="Picture 5">
            <a:extLst>
              <a:ext uri="{FF2B5EF4-FFF2-40B4-BE49-F238E27FC236}">
                <a16:creationId xmlns:a16="http://schemas.microsoft.com/office/drawing/2014/main" id="{131D1F1A-90AD-DFC2-121D-A41CE2F670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95800"/>
            <a:ext cx="1597025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654" name="Picture 6">
            <a:extLst>
              <a:ext uri="{FF2B5EF4-FFF2-40B4-BE49-F238E27FC236}">
                <a16:creationId xmlns:a16="http://schemas.microsoft.com/office/drawing/2014/main" id="{74849580-6D23-4B50-E121-E372CA8E13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981575"/>
            <a:ext cx="37338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2765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17896834-CC98-4812-694D-1E28C3CD5FC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/>
              <a:t>THE END!!!!!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EC8FE4F-8BDB-57D4-A79D-6C8A55FCA6A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955A84A-3CC3-1973-3AB5-BC1D1BBD36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C76486A-F7C5-5F87-D685-557BF16898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Age of Reformation</a:t>
            </a:r>
          </a:p>
          <a:p>
            <a:pPr lvl="1"/>
            <a:r>
              <a:rPr lang="en-US" altLang="en-US"/>
              <a:t>A time of change and reform</a:t>
            </a:r>
          </a:p>
          <a:p>
            <a:pPr lvl="1"/>
            <a:r>
              <a:rPr lang="en-US" altLang="en-US"/>
              <a:t>New religions forming (Protestantism)</a:t>
            </a:r>
          </a:p>
          <a:p>
            <a:pPr lvl="1"/>
            <a:r>
              <a:rPr lang="en-US" altLang="en-US"/>
              <a:t>Education</a:t>
            </a:r>
          </a:p>
          <a:p>
            <a:pPr lvl="1"/>
            <a:r>
              <a:rPr lang="en-US" altLang="en-US"/>
              <a:t>Travel and exploration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4FDA4E3E-DE87-95D7-CDA5-557F03D44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3352800"/>
            <a:ext cx="2678113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3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761DA55-7414-4D4D-C4B3-BD653B6BBC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Convert, Leave, OR be Tortured and Die!!!!!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7F499D6-1C89-D8B5-D94F-414FCAE043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Spanish Inquisition</a:t>
            </a:r>
          </a:p>
          <a:p>
            <a:pPr lvl="1"/>
            <a:r>
              <a:rPr lang="en-US" altLang="en-US"/>
              <a:t>Queen Isabella’s “special” religious court</a:t>
            </a:r>
          </a:p>
          <a:p>
            <a:pPr lvl="1"/>
            <a:r>
              <a:rPr lang="en-US" altLang="en-US"/>
              <a:t>Muslims, Jews, and Pagans would have to convert to Christianity </a:t>
            </a:r>
          </a:p>
          <a:p>
            <a:pPr lvl="1"/>
            <a:r>
              <a:rPr lang="en-US" altLang="en-US"/>
              <a:t>No conversion = leaving Spain or dying</a:t>
            </a:r>
          </a:p>
        </p:txBody>
      </p:sp>
      <p:pic>
        <p:nvPicPr>
          <p:cNvPr id="6148" name="Picture 4">
            <a:extLst>
              <a:ext uri="{FF2B5EF4-FFF2-40B4-BE49-F238E27FC236}">
                <a16:creationId xmlns:a16="http://schemas.microsoft.com/office/drawing/2014/main" id="{9637A90E-6F6A-04E8-E329-957DD9FFD7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79913"/>
            <a:ext cx="3581400" cy="2376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>
            <a:extLst>
              <a:ext uri="{FF2B5EF4-FFF2-40B4-BE49-F238E27FC236}">
                <a16:creationId xmlns:a16="http://schemas.microsoft.com/office/drawing/2014/main" id="{0C1CC8E7-90CE-63D0-951D-CA380A6DB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96200"/>
            <a:ext cx="1447800" cy="1357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>
            <a:extLst>
              <a:ext uri="{FF2B5EF4-FFF2-40B4-BE49-F238E27FC236}">
                <a16:creationId xmlns:a16="http://schemas.microsoft.com/office/drawing/2014/main" id="{84F66260-738F-5656-F030-FA30E93D4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267200"/>
            <a:ext cx="4022725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6BAB032C-98FA-603B-2337-ABB0CAE71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New Spain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D9FC59CC-28BE-513F-5271-1CC8E5A50F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Hernando Cortez</a:t>
            </a:r>
          </a:p>
          <a:p>
            <a:pPr lvl="1"/>
            <a:r>
              <a:rPr lang="en-US" altLang="en-US"/>
              <a:t>Thought to be a god (Quetzacoatl) by Montezuma</a:t>
            </a:r>
          </a:p>
          <a:p>
            <a:pPr lvl="1"/>
            <a:r>
              <a:rPr lang="en-US" altLang="en-US"/>
              <a:t>Traveled with 900 people</a:t>
            </a:r>
          </a:p>
          <a:p>
            <a:pPr lvl="1"/>
            <a:r>
              <a:rPr lang="en-US" altLang="en-US"/>
              <a:t>Sank his own ships </a:t>
            </a:r>
          </a:p>
          <a:p>
            <a:pPr lvl="1"/>
            <a:r>
              <a:rPr lang="en-US" altLang="en-US"/>
              <a:t>Marched towards Tenochtitlan </a:t>
            </a:r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0100546E-D183-0364-0E8B-842650156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0"/>
            <a:ext cx="2438400" cy="2290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>
            <a:extLst>
              <a:ext uri="{FF2B5EF4-FFF2-40B4-BE49-F238E27FC236}">
                <a16:creationId xmlns:a16="http://schemas.microsoft.com/office/drawing/2014/main" id="{5BCCF6AD-CCC2-2206-2EB5-A4161732C3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33938"/>
            <a:ext cx="3276600" cy="202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C7A87695-CDD4-4F33-37E7-4027C639C6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map of the Aztec Empire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BC5D7E0-967A-86FF-68A7-11BAFE5405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en-GB" altLang="en-US"/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3140B9ED-4562-55F0-27B5-74A1F0C86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6071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2BA0BFD-5F4C-C5B4-70C8-A8479CF767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Cortez Marches Ahead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90CA701F-812A-EC5A-047B-A5582F9369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Doesn’t listen to Montezuma and marches towards Tenochtitlan</a:t>
            </a:r>
          </a:p>
          <a:p>
            <a:r>
              <a:rPr lang="en-US" altLang="en-US"/>
              <a:t>Builds army as he goes</a:t>
            </a:r>
          </a:p>
          <a:p>
            <a:r>
              <a:rPr lang="en-US" altLang="en-US"/>
              <a:t>In awe of city</a:t>
            </a:r>
          </a:p>
          <a:p>
            <a:pPr lvl="1"/>
            <a:r>
              <a:rPr lang="en-US" altLang="en-US"/>
              <a:t>Floating gardens</a:t>
            </a:r>
          </a:p>
          <a:p>
            <a:pPr lvl="1"/>
            <a:r>
              <a:rPr lang="en-US" altLang="en-US"/>
              <a:t>Private Zoo</a:t>
            </a:r>
          </a:p>
          <a:p>
            <a:pPr lvl="1"/>
            <a:r>
              <a:rPr lang="en-US" altLang="en-US"/>
              <a:t>GOLD!!!!!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340CC1E7-CA49-CB77-507F-C2AEE1F51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209800"/>
            <a:ext cx="2541588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9" name="Picture 5">
            <a:extLst>
              <a:ext uri="{FF2B5EF4-FFF2-40B4-BE49-F238E27FC236}">
                <a16:creationId xmlns:a16="http://schemas.microsoft.com/office/drawing/2014/main" id="{19AE0263-3F22-8F2B-017C-7459404E7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633913"/>
            <a:ext cx="3200400" cy="204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679134FF-5AB7-6800-6ECE-1977BF0DE2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Aztecs fall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4CF0B46-D7E9-B6C3-4275-DD7BFEC25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Montezuma dies</a:t>
            </a:r>
          </a:p>
          <a:p>
            <a:r>
              <a:rPr lang="en-US" altLang="en-US"/>
              <a:t>Cuauhtemoc (the new Aztec leader) surrenders to the Spanish</a:t>
            </a:r>
          </a:p>
          <a:p>
            <a:r>
              <a:rPr lang="en-US" altLang="en-US"/>
              <a:t>Spanish destroy the Aztec culture</a:t>
            </a:r>
          </a:p>
          <a:p>
            <a:r>
              <a:rPr lang="en-US" altLang="en-US"/>
              <a:t>Rename Tenochtitlan</a:t>
            </a:r>
          </a:p>
          <a:p>
            <a:pPr lvl="1"/>
            <a:r>
              <a:rPr lang="en-US" altLang="en-US"/>
              <a:t>Mexico City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33D18F7A-7373-4EBF-D9E3-E3F9FA7FD2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Chapter 23: “Might Makes Right!”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396991FE-0295-057C-8695-8D1A7E34473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Ponce de Leon</a:t>
            </a:r>
          </a:p>
          <a:p>
            <a:pPr lvl="1"/>
            <a:r>
              <a:rPr lang="en-US" altLang="en-US"/>
              <a:t>Mean &amp; Bloodthirsty</a:t>
            </a:r>
          </a:p>
          <a:p>
            <a:pPr lvl="1"/>
            <a:r>
              <a:rPr lang="en-US" altLang="en-US"/>
              <a:t>Conquered Puerto Rico</a:t>
            </a:r>
          </a:p>
          <a:p>
            <a:pPr lvl="1"/>
            <a:r>
              <a:rPr lang="en-US" altLang="en-US"/>
              <a:t>Found Florida</a:t>
            </a:r>
          </a:p>
          <a:p>
            <a:pPr lvl="2"/>
            <a:r>
              <a:rPr lang="en-US" altLang="en-US"/>
              <a:t>Names for all its flowers</a:t>
            </a:r>
          </a:p>
          <a:p>
            <a:pPr lvl="1"/>
            <a:r>
              <a:rPr lang="en-US" altLang="en-US"/>
              <a:t>Found gold in Puerto Rico</a:t>
            </a:r>
          </a:p>
          <a:p>
            <a:pPr lvl="1"/>
            <a:r>
              <a:rPr lang="en-US" altLang="en-US"/>
              <a:t>Finally shot with a poison arrow</a:t>
            </a:r>
          </a:p>
          <a:p>
            <a:pPr lvl="2"/>
            <a:r>
              <a:rPr lang="en-US" altLang="en-US"/>
              <a:t>He dies from this</a:t>
            </a:r>
          </a:p>
          <a:p>
            <a:pPr lvl="2"/>
            <a:endParaRPr lang="en-US" altLang="en-US"/>
          </a:p>
        </p:txBody>
      </p:sp>
      <p:pic>
        <p:nvPicPr>
          <p:cNvPr id="13316" name="Picture 4">
            <a:extLst>
              <a:ext uri="{FF2B5EF4-FFF2-40B4-BE49-F238E27FC236}">
                <a16:creationId xmlns:a16="http://schemas.microsoft.com/office/drawing/2014/main" id="{6AA987EE-601E-D8D2-C35C-97C565DFAE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762000"/>
            <a:ext cx="2716213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34CC0C3E-E420-F129-B3D2-F3C6D910D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62200"/>
            <a:ext cx="161925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/>
    </p:bldLst>
  </p:timing>
</p:sld>
</file>

<file path=ppt/theme/theme1.xml><?xml version="1.0" encoding="utf-8"?>
<a:theme xmlns:a="http://schemas.openxmlformats.org/drawingml/2006/main" name="Expedition">
  <a:themeElements>
    <a:clrScheme name="Expedition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Expedi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Expedition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pedition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Designs\Expedition.pot</Template>
  <TotalTime>156</TotalTime>
  <Words>770</Words>
  <Application>Microsoft Office PowerPoint</Application>
  <PresentationFormat>On-screen Show (4:3)</PresentationFormat>
  <Paragraphs>160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Times New Roman</vt:lpstr>
      <vt:lpstr>Wingdings</vt:lpstr>
      <vt:lpstr>Arial</vt:lpstr>
      <vt:lpstr>Tahoma</vt:lpstr>
      <vt:lpstr>Expedition</vt:lpstr>
      <vt:lpstr>PowerPoint Presentation</vt:lpstr>
      <vt:lpstr>Chapter 21: Beliefs and Ideas</vt:lpstr>
      <vt:lpstr>PowerPoint Presentation</vt:lpstr>
      <vt:lpstr>Convert, Leave, OR be Tortured and Die!!!!!</vt:lpstr>
      <vt:lpstr>New Spain</vt:lpstr>
      <vt:lpstr>A map of the Aztec Empire</vt:lpstr>
      <vt:lpstr>Cortez Marches Ahead</vt:lpstr>
      <vt:lpstr>The Aztecs fall</vt:lpstr>
      <vt:lpstr>Chapter 23: “Might Makes Right!”</vt:lpstr>
      <vt:lpstr>“Might Makes Right!”</vt:lpstr>
      <vt:lpstr>Chapter 24: Gloom, Doom, &amp; Cheer</vt:lpstr>
      <vt:lpstr>Chapter 24: Gloom, Doom, &amp; Cheer</vt:lpstr>
      <vt:lpstr>Chapter 24: Gloom, Doom, &amp; Cheer</vt:lpstr>
      <vt:lpstr>Chapter 25: North of New Spain</vt:lpstr>
      <vt:lpstr>Esteban-sent by the mayor of Mexico City to find Cibola with Fray Marcos</vt:lpstr>
      <vt:lpstr>Chapter 26:Looking for Cibola with Coronado</vt:lpstr>
      <vt:lpstr>Chapter 26:Looking for Cibola with Coronado</vt:lpstr>
      <vt:lpstr>Chapter 27: California to Florida</vt:lpstr>
      <vt:lpstr>Chapter 27: California to Florida</vt:lpstr>
      <vt:lpstr>Chapter 28:A Place Called Santa               Fe</vt:lpstr>
      <vt:lpstr>Chapter 29: Las Casas Cares </vt:lpstr>
      <vt:lpstr>Chapter 29: Las Casas     Cares</vt:lpstr>
      <vt:lpstr>THE END!!!!!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Units 4 &amp; 5</dc:title>
  <dc:creator>Alicia</dc:creator>
  <cp:lastModifiedBy>Nayan GRIFFITHS</cp:lastModifiedBy>
  <cp:revision>72</cp:revision>
  <dcterms:created xsi:type="dcterms:W3CDTF">2006-12-06T21:01:28Z</dcterms:created>
  <dcterms:modified xsi:type="dcterms:W3CDTF">2023-06-06T10:54:06Z</dcterms:modified>
</cp:coreProperties>
</file>